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クリックしてスライドを移動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ja-JP" sz="2000" spc="-1" strike="noStrike">
                <a:latin typeface="Arial"/>
              </a:rPr>
              <a:t>クリックしてノートの書式を編集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&lt;ヘッダー&gt;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&lt;日付/時刻&gt;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&lt;フッター&gt;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193C374-08DD-41F0-8D28-B7A757C266B0}" type="slidenum">
              <a:rPr b="0" lang="en-US" sz="1400" spc="-1" strike="noStrike">
                <a:latin typeface="Times New Roman"/>
              </a:rPr>
              <a:t>&lt;番号&gt;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3" name="Google Shape;88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AB24D64-FA57-4E87-844F-F3E61647F2FF}" type="slidenum">
              <a:rPr b="0" lang="en-US" sz="1400" spc="-1" strike="noStrike">
                <a:latin typeface="Times New Roman"/>
              </a:rPr>
              <a:t>&lt;番号&gt;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6" name="Google Shape;142;g12d0d66ebcc_0_38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C48EAF5-3A79-4F9D-81D2-D717D9ABE878}" type="slidenum">
              <a:rPr b="0" lang="en-US" sz="1400" spc="-1" strike="noStrike">
                <a:latin typeface="Times New Roman"/>
              </a:rPr>
              <a:t>&lt;番号&gt;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9" name="Google Shape;163;p6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177A035-2F04-414A-86C8-76D3E51E37A1}" type="slidenum">
              <a:rPr b="0" lang="en-US" sz="1400" spc="-1" strike="noStrike">
                <a:latin typeface="Times New Roman"/>
              </a:rPr>
              <a:t>&lt;番号&gt;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04000" y="1845000"/>
            <a:ext cx="3816000" cy="1168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04000" y="1845000"/>
            <a:ext cx="3816000" cy="1168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04000" y="1845000"/>
            <a:ext cx="3816000" cy="1168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04000" y="1845000"/>
            <a:ext cx="3816000" cy="1168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04000" y="1845000"/>
            <a:ext cx="3816000" cy="1168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55;p13" descr=""/>
          <p:cNvPicPr/>
          <p:nvPr/>
        </p:nvPicPr>
        <p:blipFill>
          <a:blip r:embed="rId2"/>
          <a:stretch/>
        </p:blipFill>
        <p:spPr>
          <a:xfrm>
            <a:off x="360" y="36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dt"/>
          </p:nvPr>
        </p:nvSpPr>
        <p:spPr>
          <a:xfrm>
            <a:off x="457200" y="6429240"/>
            <a:ext cx="213336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3124080" y="6429240"/>
            <a:ext cx="289512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6553080" y="6429240"/>
            <a:ext cx="2133360" cy="2919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AA57AE7-E760-49EE-B62A-983EFCE76F4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&lt;番号&gt;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369720" y="404640"/>
            <a:ext cx="5353920" cy="1800000"/>
          </a:xfrm>
          <a:prstGeom prst="rect">
            <a:avLst/>
          </a:prstGeom>
        </p:spPr>
        <p:txBody>
          <a:bodyPr>
            <a:noAutofit/>
          </a:bodyPr>
          <a:p>
            <a:r>
              <a:rPr b="0" lang="ja-JP" sz="5400" spc="-1" strike="noStrike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3460B31-AE2D-4773-8BFF-CE8A64408CDC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&lt;番号&gt;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66;p15" descr=""/>
          <p:cNvPicPr/>
          <p:nvPr/>
        </p:nvPicPr>
        <p:blipFill>
          <a:blip r:embed="rId2"/>
          <a:stretch/>
        </p:blipFill>
        <p:spPr>
          <a:xfrm>
            <a:off x="360" y="36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38960" y="16560"/>
            <a:ext cx="7660800" cy="796320"/>
          </a:xfrm>
          <a:prstGeom prst="rect">
            <a:avLst/>
          </a:prstGeom>
        </p:spPr>
        <p:txBody>
          <a:bodyPr anchor="ctr">
            <a:normAutofit/>
          </a:bodyPr>
          <a:p>
            <a:r>
              <a:rPr b="0" lang="ja-JP" sz="2500" spc="-1" strike="noStrike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429240"/>
            <a:ext cx="213336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429240"/>
            <a:ext cx="289512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429240"/>
            <a:ext cx="2133360" cy="291960"/>
          </a:xfrm>
          <a:prstGeom prst="rect">
            <a:avLst/>
          </a:prstGeom>
        </p:spPr>
        <p:txBody>
          <a:bodyPr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72C6BCC-A59D-434D-BDC9-5D7613C2A97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&lt;番号&gt;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95640" y="1571760"/>
            <a:ext cx="8402040" cy="48812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73;p16" descr=""/>
          <p:cNvPicPr/>
          <p:nvPr/>
        </p:nvPicPr>
        <p:blipFill>
          <a:blip r:embed="rId2"/>
          <a:stretch/>
        </p:blipFill>
        <p:spPr>
          <a:xfrm>
            <a:off x="360" y="36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457200" y="6500880"/>
            <a:ext cx="2133360" cy="2203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3124080" y="6500880"/>
            <a:ext cx="2895120" cy="2203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6553080" y="6500880"/>
            <a:ext cx="2133360" cy="220320"/>
          </a:xfrm>
          <a:prstGeom prst="rect">
            <a:avLst/>
          </a:prstGeom>
        </p:spPr>
        <p:txBody>
          <a:bodyPr anchor="ctr">
            <a:normAutofit fontScale="77000"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0DFD770-216A-498A-9E25-2D344BBF7BEB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&lt;番号&gt;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395640" y="1571760"/>
            <a:ext cx="8402040" cy="48812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ja-JP" sz="16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title"/>
          </p:nvPr>
        </p:nvSpPr>
        <p:spPr>
          <a:xfrm>
            <a:off x="138960" y="16560"/>
            <a:ext cx="7660800" cy="796320"/>
          </a:xfrm>
          <a:prstGeom prst="rect">
            <a:avLst/>
          </a:prstGeom>
        </p:spPr>
        <p:txBody>
          <a:bodyPr anchor="ctr">
            <a:normAutofit/>
          </a:bodyPr>
          <a:p>
            <a:r>
              <a:rPr b="0" lang="ja-JP" sz="2500" spc="-1" strike="noStrike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80;p17" descr=""/>
          <p:cNvPicPr/>
          <p:nvPr/>
        </p:nvPicPr>
        <p:blipFill>
          <a:blip r:embed="rId2"/>
          <a:stretch/>
        </p:blipFill>
        <p:spPr>
          <a:xfrm>
            <a:off x="360" y="36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dt"/>
          </p:nvPr>
        </p:nvSpPr>
        <p:spPr>
          <a:xfrm>
            <a:off x="457200" y="6429240"/>
            <a:ext cx="213336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/>
          </p:nvPr>
        </p:nvSpPr>
        <p:spPr>
          <a:xfrm>
            <a:off x="3124080" y="6429240"/>
            <a:ext cx="2895120" cy="291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/>
          </p:nvPr>
        </p:nvSpPr>
        <p:spPr>
          <a:xfrm>
            <a:off x="6553080" y="6429240"/>
            <a:ext cx="2133360" cy="291960"/>
          </a:xfrm>
          <a:prstGeom prst="rect">
            <a:avLst/>
          </a:prstGeom>
        </p:spPr>
        <p:txBody>
          <a:bodyPr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E68CAFE-BFCE-41EC-95DD-C63C1C8D85B9}" type="slidenum">
              <a:rPr b="0" lang="en-US" sz="1200" spc="-1" strike="noStrike">
                <a:solidFill>
                  <a:srgbClr val="7f7f7f"/>
                </a:solidFill>
                <a:latin typeface="Calibri"/>
                <a:ea typeface="Calibri"/>
              </a:rPr>
              <a:t>&lt;番号&gt;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5004000" y="1845000"/>
            <a:ext cx="3816000" cy="2520000"/>
          </a:xfrm>
          <a:prstGeom prst="rect">
            <a:avLst/>
          </a:prstGeom>
        </p:spPr>
        <p:txBody>
          <a:bodyPr>
            <a:noAutofit/>
          </a:bodyPr>
          <a:p>
            <a:r>
              <a:rPr b="0" lang="ja-JP" sz="7000" spc="-1" strike="noStrike">
                <a:solidFill>
                  <a:srgbClr val="000000"/>
                </a:solidFill>
                <a:latin typeface="Arial"/>
              </a:rPr>
              <a:t>クリックしてタイトルテキストを編集</a:t>
            </a:r>
            <a:endParaRPr b="0" lang="en-US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クリックしてアウトラインのテキストを編集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lang="ja-JP" sz="14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7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</a:rPr>
              <a:t>レベル目のアウトライン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0;p18"/>
          <p:cNvSpPr txBox="1"/>
          <p:nvPr/>
        </p:nvSpPr>
        <p:spPr>
          <a:xfrm>
            <a:off x="369720" y="404640"/>
            <a:ext cx="6809400" cy="1775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ja-JP" sz="5400" spc="-1" strike="noStrike">
                <a:solidFill>
                  <a:srgbClr val="90cc86"/>
                </a:solidFill>
                <a:latin typeface="Calibri"/>
                <a:ea typeface="Calibri"/>
              </a:rPr>
              <a:t>家庭菜園</a:t>
            </a:r>
            <a:r>
              <a:rPr b="0" lang="ja-JP" sz="5400" spc="-1" strike="noStrike">
                <a:solidFill>
                  <a:srgbClr val="bfbfbf"/>
                </a:solidFill>
                <a:latin typeface="Calibri"/>
                <a:ea typeface="Calibri"/>
              </a:rPr>
              <a:t>のススメ </a:t>
            </a:r>
            <a:r>
              <a:rPr b="1" lang="en-US" sz="3400" spc="-1" strike="noStrike">
                <a:solidFill>
                  <a:srgbClr val="bfbfbf"/>
                </a:solidFill>
                <a:latin typeface="Calibri"/>
                <a:ea typeface="Calibri"/>
              </a:rPr>
              <a:t>Vagetable healing&amp;energy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Google Shape;91;p18"/>
          <p:cNvSpPr/>
          <p:nvPr/>
        </p:nvSpPr>
        <p:spPr>
          <a:xfrm>
            <a:off x="460440" y="1910880"/>
            <a:ext cx="387396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ja-JP" sz="1000" spc="-1" strike="noStrike">
                <a:solidFill>
                  <a:srgbClr val="d8d8d8"/>
                </a:solidFill>
                <a:latin typeface="Calibri"/>
                <a:ea typeface="Calibri"/>
              </a:rPr>
              <a:t>～日本人の約半数が体験しています～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96;p19" descr=""/>
          <p:cNvPicPr/>
          <p:nvPr/>
        </p:nvPicPr>
        <p:blipFill>
          <a:blip r:embed="rId1"/>
          <a:srcRect l="4985" t="0" r="0" b="0"/>
          <a:stretch/>
        </p:blipFill>
        <p:spPr>
          <a:xfrm>
            <a:off x="3960" y="1417680"/>
            <a:ext cx="5301720" cy="4839480"/>
          </a:xfrm>
          <a:prstGeom prst="rect">
            <a:avLst/>
          </a:prstGeom>
          <a:ln w="0">
            <a:noFill/>
          </a:ln>
        </p:spPr>
      </p:pic>
      <p:grpSp>
        <p:nvGrpSpPr>
          <p:cNvPr id="216" name="Google Shape;97;p19"/>
          <p:cNvGrpSpPr/>
          <p:nvPr/>
        </p:nvGrpSpPr>
        <p:grpSpPr>
          <a:xfrm>
            <a:off x="4995720" y="5560920"/>
            <a:ext cx="4273920" cy="721440"/>
            <a:chOff x="4995720" y="5560920"/>
            <a:chExt cx="4273920" cy="721440"/>
          </a:xfrm>
        </p:grpSpPr>
        <p:sp>
          <p:nvSpPr>
            <p:cNvPr id="217" name="Google Shape;98;p19"/>
            <p:cNvSpPr/>
            <p:nvPr/>
          </p:nvSpPr>
          <p:spPr>
            <a:xfrm>
              <a:off x="4995720" y="5597280"/>
              <a:ext cx="570240" cy="57024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377800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18" name="Google Shape;99;p19"/>
            <p:cNvGrpSpPr/>
            <p:nvPr/>
          </p:nvGrpSpPr>
          <p:grpSpPr>
            <a:xfrm>
              <a:off x="5036760" y="5560920"/>
              <a:ext cx="4232880" cy="721440"/>
              <a:chOff x="5036760" y="5560920"/>
              <a:chExt cx="4232880" cy="721440"/>
            </a:xfrm>
          </p:grpSpPr>
          <p:grpSp>
            <p:nvGrpSpPr>
              <p:cNvPr id="219" name="Google Shape;100;p19"/>
              <p:cNvGrpSpPr/>
              <p:nvPr/>
            </p:nvGrpSpPr>
            <p:grpSpPr>
              <a:xfrm>
                <a:off x="5647320" y="5560920"/>
                <a:ext cx="3622320" cy="721440"/>
                <a:chOff x="5647320" y="5560920"/>
                <a:chExt cx="3622320" cy="721440"/>
              </a:xfrm>
            </p:grpSpPr>
            <p:sp>
              <p:nvSpPr>
                <p:cNvPr id="220" name="Google Shape;101;p19"/>
                <p:cNvSpPr/>
                <p:nvPr/>
              </p:nvSpPr>
              <p:spPr>
                <a:xfrm>
                  <a:off x="5647320" y="5560920"/>
                  <a:ext cx="2153520" cy="457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ja-JP" sz="2400" spc="-1" strike="noStrike">
                      <a:solidFill>
                        <a:srgbClr val="b1c662"/>
                      </a:solidFill>
                      <a:latin typeface="Calibri"/>
                      <a:ea typeface="Calibri"/>
                    </a:rPr>
                    <a:t>食料確保</a:t>
                  </a:r>
                  <a:endParaRPr b="0" lang="en-US" sz="2400" spc="-1" strike="noStrike">
                    <a:latin typeface="Arial"/>
                  </a:endParaRPr>
                </a:p>
              </p:txBody>
            </p:sp>
            <p:sp>
              <p:nvSpPr>
                <p:cNvPr id="221" name="Google Shape;102;p19"/>
                <p:cNvSpPr/>
                <p:nvPr/>
              </p:nvSpPr>
              <p:spPr>
                <a:xfrm>
                  <a:off x="5663520" y="5859360"/>
                  <a:ext cx="3606120" cy="42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spAutoFit/>
                </a:bodyPr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生命維持に必要な食料を確保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222" name="Google Shape;103;p19"/>
              <p:cNvSpPr/>
              <p:nvPr/>
            </p:nvSpPr>
            <p:spPr>
              <a:xfrm>
                <a:off x="5036760" y="5682960"/>
                <a:ext cx="507960" cy="472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25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01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</p:grpSp>
      <p:grpSp>
        <p:nvGrpSpPr>
          <p:cNvPr id="223" name="Google Shape;104;p19"/>
          <p:cNvGrpSpPr/>
          <p:nvPr/>
        </p:nvGrpSpPr>
        <p:grpSpPr>
          <a:xfrm>
            <a:off x="4818600" y="4397400"/>
            <a:ext cx="3791520" cy="721440"/>
            <a:chOff x="4818600" y="4397400"/>
            <a:chExt cx="3791520" cy="721440"/>
          </a:xfrm>
        </p:grpSpPr>
        <p:sp>
          <p:nvSpPr>
            <p:cNvPr id="224" name="Google Shape;105;p19"/>
            <p:cNvSpPr/>
            <p:nvPr/>
          </p:nvSpPr>
          <p:spPr>
            <a:xfrm>
              <a:off x="4818600" y="4433760"/>
              <a:ext cx="570240" cy="57024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377800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5" name="Google Shape;106;p19"/>
            <p:cNvGrpSpPr/>
            <p:nvPr/>
          </p:nvGrpSpPr>
          <p:grpSpPr>
            <a:xfrm>
              <a:off x="4850640" y="4397400"/>
              <a:ext cx="3759480" cy="721440"/>
              <a:chOff x="4850640" y="4397400"/>
              <a:chExt cx="3759480" cy="721440"/>
            </a:xfrm>
          </p:grpSpPr>
          <p:grpSp>
            <p:nvGrpSpPr>
              <p:cNvPr id="226" name="Google Shape;107;p19"/>
              <p:cNvGrpSpPr/>
              <p:nvPr/>
            </p:nvGrpSpPr>
            <p:grpSpPr>
              <a:xfrm>
                <a:off x="5493240" y="4397400"/>
                <a:ext cx="3116880" cy="721440"/>
                <a:chOff x="5493240" y="4397400"/>
                <a:chExt cx="3116880" cy="721440"/>
              </a:xfrm>
            </p:grpSpPr>
            <p:sp>
              <p:nvSpPr>
                <p:cNvPr id="227" name="Google Shape;108;p19"/>
                <p:cNvSpPr/>
                <p:nvPr/>
              </p:nvSpPr>
              <p:spPr>
                <a:xfrm>
                  <a:off x="5493240" y="4397400"/>
                  <a:ext cx="2153520" cy="457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ja-JP" sz="2400" spc="-1" strike="noStrike">
                      <a:solidFill>
                        <a:srgbClr val="b1c662"/>
                      </a:solidFill>
                      <a:latin typeface="Calibri"/>
                      <a:ea typeface="Calibri"/>
                    </a:rPr>
                    <a:t>安心感</a:t>
                  </a:r>
                  <a:endParaRPr b="0" lang="en-US" sz="2400" spc="-1" strike="noStrike">
                    <a:latin typeface="Arial"/>
                  </a:endParaRPr>
                </a:p>
              </p:txBody>
            </p:sp>
            <p:sp>
              <p:nvSpPr>
                <p:cNvPr id="228" name="Google Shape;109;p19"/>
                <p:cNvSpPr/>
                <p:nvPr/>
              </p:nvSpPr>
              <p:spPr>
                <a:xfrm>
                  <a:off x="5493240" y="4695840"/>
                  <a:ext cx="3116880" cy="42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spAutoFit/>
                </a:bodyPr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栽培過程がわかる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229" name="Google Shape;110;p19"/>
              <p:cNvSpPr/>
              <p:nvPr/>
            </p:nvSpPr>
            <p:spPr>
              <a:xfrm>
                <a:off x="4850640" y="4510440"/>
                <a:ext cx="507960" cy="472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25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02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</p:grpSp>
      <p:grpSp>
        <p:nvGrpSpPr>
          <p:cNvPr id="230" name="Google Shape;111;p19"/>
          <p:cNvGrpSpPr/>
          <p:nvPr/>
        </p:nvGrpSpPr>
        <p:grpSpPr>
          <a:xfrm>
            <a:off x="4092120" y="1188000"/>
            <a:ext cx="4701960" cy="1055160"/>
            <a:chOff x="4092120" y="1188000"/>
            <a:chExt cx="4701960" cy="1055160"/>
          </a:xfrm>
        </p:grpSpPr>
        <p:sp>
          <p:nvSpPr>
            <p:cNvPr id="231" name="Google Shape;112;p19"/>
            <p:cNvSpPr/>
            <p:nvPr/>
          </p:nvSpPr>
          <p:spPr>
            <a:xfrm>
              <a:off x="4092120" y="1224000"/>
              <a:ext cx="601560" cy="57024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79e00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32" name="Google Shape;113;p19"/>
            <p:cNvGrpSpPr/>
            <p:nvPr/>
          </p:nvGrpSpPr>
          <p:grpSpPr>
            <a:xfrm>
              <a:off x="4126320" y="1188000"/>
              <a:ext cx="4667760" cy="1055160"/>
              <a:chOff x="4126320" y="1188000"/>
              <a:chExt cx="4667760" cy="1055160"/>
            </a:xfrm>
          </p:grpSpPr>
          <p:grpSp>
            <p:nvGrpSpPr>
              <p:cNvPr id="233" name="Google Shape;114;p19"/>
              <p:cNvGrpSpPr/>
              <p:nvPr/>
            </p:nvGrpSpPr>
            <p:grpSpPr>
              <a:xfrm>
                <a:off x="4796280" y="1188000"/>
                <a:ext cx="3997800" cy="1055160"/>
                <a:chOff x="4796280" y="1188000"/>
                <a:chExt cx="3997800" cy="1055160"/>
              </a:xfrm>
            </p:grpSpPr>
            <p:sp>
              <p:nvSpPr>
                <p:cNvPr id="234" name="Google Shape;115;p19"/>
                <p:cNvSpPr/>
                <p:nvPr/>
              </p:nvSpPr>
              <p:spPr>
                <a:xfrm>
                  <a:off x="4796280" y="1188000"/>
                  <a:ext cx="2270520" cy="457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ja-JP" sz="2400" spc="-1" strike="noStrike">
                      <a:solidFill>
                        <a:srgbClr val="b1c662"/>
                      </a:solidFill>
                      <a:latin typeface="Calibri"/>
                      <a:ea typeface="Calibri"/>
                    </a:rPr>
                    <a:t>自己実現</a:t>
                  </a:r>
                  <a:endParaRPr b="0" lang="en-US" sz="2400" spc="-1" strike="noStrike">
                    <a:latin typeface="Arial"/>
                  </a:endParaRPr>
                </a:p>
              </p:txBody>
            </p:sp>
            <p:sp>
              <p:nvSpPr>
                <p:cNvPr id="235" name="Google Shape;116;p19"/>
                <p:cNvSpPr/>
                <p:nvPr/>
              </p:nvSpPr>
              <p:spPr>
                <a:xfrm>
                  <a:off x="4796280" y="1487880"/>
                  <a:ext cx="3997800" cy="755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spAutoFit/>
                </a:bodyPr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・自分らしくありのままに生きる</a:t>
                  </a:r>
                  <a:endParaRPr b="0" lang="en-US" sz="2000" spc="-1" strike="noStrike">
                    <a:latin typeface="Arial"/>
                  </a:endParaRPr>
                </a:p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・社会貢献に繋がる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236" name="Google Shape;117;p19"/>
              <p:cNvSpPr/>
              <p:nvPr/>
            </p:nvSpPr>
            <p:spPr>
              <a:xfrm>
                <a:off x="4126320" y="1309680"/>
                <a:ext cx="535680" cy="472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25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05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</p:grpSp>
      <p:sp>
        <p:nvSpPr>
          <p:cNvPr id="237" name="Google Shape;118;p19"/>
          <p:cNvSpPr/>
          <p:nvPr/>
        </p:nvSpPr>
        <p:spPr>
          <a:xfrm>
            <a:off x="238680" y="243360"/>
            <a:ext cx="5762520" cy="74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ja-JP" sz="3700" spc="-1" strike="noStrike">
                <a:solidFill>
                  <a:srgbClr val="ffffff"/>
                </a:solidFill>
                <a:highlight>
                  <a:srgbClr val="a64d79"/>
                </a:highlight>
                <a:latin typeface="Calibri"/>
                <a:ea typeface="Calibri"/>
              </a:rPr>
              <a:t>マズローの</a:t>
            </a:r>
            <a:r>
              <a:rPr b="1" lang="en-US" sz="3700" spc="-1" strike="noStrike">
                <a:solidFill>
                  <a:srgbClr val="ffffff"/>
                </a:solidFill>
                <a:highlight>
                  <a:srgbClr val="a64d79"/>
                </a:highlight>
                <a:latin typeface="Calibri"/>
                <a:ea typeface="Calibri"/>
              </a:rPr>
              <a:t>5</a:t>
            </a:r>
            <a:r>
              <a:rPr b="1" lang="ja-JP" sz="3700" spc="-1" strike="noStrike">
                <a:solidFill>
                  <a:srgbClr val="ffffff"/>
                </a:solidFill>
                <a:highlight>
                  <a:srgbClr val="a64d79"/>
                </a:highlight>
                <a:latin typeface="Calibri"/>
                <a:ea typeface="Calibri"/>
              </a:rPr>
              <a:t>段階欲求説</a:t>
            </a:r>
            <a:endParaRPr b="0" lang="en-US" sz="3700" spc="-1" strike="noStrike">
              <a:latin typeface="Arial"/>
            </a:endParaRPr>
          </a:p>
        </p:txBody>
      </p:sp>
      <p:grpSp>
        <p:nvGrpSpPr>
          <p:cNvPr id="238" name="Google Shape;119;p19"/>
          <p:cNvGrpSpPr/>
          <p:nvPr/>
        </p:nvGrpSpPr>
        <p:grpSpPr>
          <a:xfrm>
            <a:off x="3777120" y="2294280"/>
            <a:ext cx="4356360" cy="1052640"/>
            <a:chOff x="3777120" y="2294280"/>
            <a:chExt cx="4356360" cy="1052640"/>
          </a:xfrm>
        </p:grpSpPr>
        <p:sp>
          <p:nvSpPr>
            <p:cNvPr id="239" name="Google Shape;120;p19"/>
            <p:cNvSpPr/>
            <p:nvPr/>
          </p:nvSpPr>
          <p:spPr>
            <a:xfrm>
              <a:off x="3777120" y="2330640"/>
              <a:ext cx="570600" cy="570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79e00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0" name="Google Shape;121;p19"/>
            <p:cNvGrpSpPr/>
            <p:nvPr/>
          </p:nvGrpSpPr>
          <p:grpSpPr>
            <a:xfrm>
              <a:off x="3809520" y="2294280"/>
              <a:ext cx="4323960" cy="1052640"/>
              <a:chOff x="3809520" y="2294280"/>
              <a:chExt cx="4323960" cy="1052640"/>
            </a:xfrm>
          </p:grpSpPr>
          <p:grpSp>
            <p:nvGrpSpPr>
              <p:cNvPr id="241" name="Google Shape;122;p19"/>
              <p:cNvGrpSpPr/>
              <p:nvPr/>
            </p:nvGrpSpPr>
            <p:grpSpPr>
              <a:xfrm>
                <a:off x="4455360" y="2294280"/>
                <a:ext cx="3678120" cy="1052640"/>
                <a:chOff x="4455360" y="2294280"/>
                <a:chExt cx="3678120" cy="1052640"/>
              </a:xfrm>
            </p:grpSpPr>
            <p:sp>
              <p:nvSpPr>
                <p:cNvPr id="242" name="Google Shape;123;p19"/>
                <p:cNvSpPr/>
                <p:nvPr/>
              </p:nvSpPr>
              <p:spPr>
                <a:xfrm>
                  <a:off x="4455360" y="2294280"/>
                  <a:ext cx="3345480" cy="457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ja-JP" sz="2400" spc="-1" strike="noStrike">
                      <a:solidFill>
                        <a:srgbClr val="b1c662"/>
                      </a:solidFill>
                      <a:latin typeface="Calibri"/>
                      <a:ea typeface="Calibri"/>
                    </a:rPr>
                    <a:t>承認欲求</a:t>
                  </a:r>
                  <a:endParaRPr b="0" lang="en-US" sz="2400" spc="-1" strike="noStrike">
                    <a:latin typeface="Arial"/>
                  </a:endParaRPr>
                </a:p>
              </p:txBody>
            </p:sp>
            <p:sp>
              <p:nvSpPr>
                <p:cNvPr id="243" name="Google Shape;124;p19"/>
                <p:cNvSpPr/>
                <p:nvPr/>
              </p:nvSpPr>
              <p:spPr>
                <a:xfrm>
                  <a:off x="4532040" y="2591640"/>
                  <a:ext cx="3601440" cy="755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spAutoFit/>
                </a:bodyPr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・野菜を育てるだけで賞賛</a:t>
                  </a:r>
                  <a:r>
                    <a:rPr b="0" lang="en-US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!?</a:t>
                  </a:r>
                  <a:endParaRPr b="0" lang="en-US" sz="2000" spc="-1" strike="noStrike">
                    <a:latin typeface="Arial"/>
                  </a:endParaRPr>
                </a:p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・日々世話する自分を肯定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244" name="Google Shape;125;p19"/>
              <p:cNvSpPr/>
              <p:nvPr/>
            </p:nvSpPr>
            <p:spPr>
              <a:xfrm>
                <a:off x="3809520" y="2407320"/>
                <a:ext cx="508320" cy="472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25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04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</p:grpSp>
      <p:grpSp>
        <p:nvGrpSpPr>
          <p:cNvPr id="245" name="Google Shape;126;p19"/>
          <p:cNvGrpSpPr/>
          <p:nvPr/>
        </p:nvGrpSpPr>
        <p:grpSpPr>
          <a:xfrm>
            <a:off x="4320720" y="3398040"/>
            <a:ext cx="4005720" cy="721440"/>
            <a:chOff x="4320720" y="3398040"/>
            <a:chExt cx="4005720" cy="721440"/>
          </a:xfrm>
        </p:grpSpPr>
        <p:sp>
          <p:nvSpPr>
            <p:cNvPr id="246" name="Google Shape;127;p19"/>
            <p:cNvSpPr/>
            <p:nvPr/>
          </p:nvSpPr>
          <p:spPr>
            <a:xfrm>
              <a:off x="4320720" y="3434400"/>
              <a:ext cx="570600" cy="570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377800"/>
            </a:solidFill>
            <a:ln w="254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7" name="Google Shape;128;p19"/>
            <p:cNvGrpSpPr/>
            <p:nvPr/>
          </p:nvGrpSpPr>
          <p:grpSpPr>
            <a:xfrm>
              <a:off x="4353120" y="3398040"/>
              <a:ext cx="3973320" cy="721440"/>
              <a:chOff x="4353120" y="3398040"/>
              <a:chExt cx="3973320" cy="721440"/>
            </a:xfrm>
          </p:grpSpPr>
          <p:grpSp>
            <p:nvGrpSpPr>
              <p:cNvPr id="248" name="Google Shape;129;p19"/>
              <p:cNvGrpSpPr/>
              <p:nvPr/>
            </p:nvGrpSpPr>
            <p:grpSpPr>
              <a:xfrm>
                <a:off x="4995720" y="3398040"/>
                <a:ext cx="3330720" cy="721440"/>
                <a:chOff x="4995720" y="3398040"/>
                <a:chExt cx="3330720" cy="721440"/>
              </a:xfrm>
            </p:grpSpPr>
            <p:sp>
              <p:nvSpPr>
                <p:cNvPr id="249" name="Google Shape;130;p19"/>
                <p:cNvSpPr/>
                <p:nvPr/>
              </p:nvSpPr>
              <p:spPr>
                <a:xfrm>
                  <a:off x="4995720" y="3398040"/>
                  <a:ext cx="3330720" cy="4575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</a:tabLst>
                  </a:pPr>
                  <a:r>
                    <a:rPr b="1" lang="ja-JP" sz="2400" spc="-1" strike="noStrike">
                      <a:solidFill>
                        <a:srgbClr val="b1c662"/>
                      </a:solidFill>
                      <a:latin typeface="Calibri"/>
                      <a:ea typeface="Calibri"/>
                    </a:rPr>
                    <a:t>コミュニティへの所属</a:t>
                  </a:r>
                  <a:endParaRPr b="0" lang="en-US" sz="2400" spc="-1" strike="noStrike">
                    <a:latin typeface="Arial"/>
                  </a:endParaRPr>
                </a:p>
              </p:txBody>
            </p:sp>
            <p:sp>
              <p:nvSpPr>
                <p:cNvPr id="250" name="Google Shape;131;p19"/>
                <p:cNvSpPr/>
                <p:nvPr/>
              </p:nvSpPr>
              <p:spPr>
                <a:xfrm>
                  <a:off x="4995720" y="3696480"/>
                  <a:ext cx="3330720" cy="42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ctr">
                  <a:spAutoFit/>
                </a:bodyPr>
                <a:p>
                  <a:pPr>
                    <a:lnSpc>
                      <a:spcPct val="109000"/>
                    </a:lnSpc>
                    <a:tabLst>
                      <a:tab algn="l" pos="0"/>
                    </a:tabLst>
                  </a:pPr>
                  <a:r>
                    <a:rPr b="0" lang="ja-JP" sz="2000" spc="-1" strike="noStrike">
                      <a:solidFill>
                        <a:srgbClr val="a5a5a5"/>
                      </a:solidFill>
                      <a:latin typeface="Calibri"/>
                      <a:ea typeface="Calibri"/>
                    </a:rPr>
                    <a:t>近隣・友人へのおすそわけ</a:t>
                  </a:r>
                  <a:endParaRPr b="0" lang="en-US" sz="2000" spc="-1" strike="noStrike">
                    <a:latin typeface="Arial"/>
                  </a:endParaRPr>
                </a:p>
              </p:txBody>
            </p:sp>
          </p:grpSp>
          <p:sp>
            <p:nvSpPr>
              <p:cNvPr id="251" name="Google Shape;132;p19"/>
              <p:cNvSpPr/>
              <p:nvPr/>
            </p:nvSpPr>
            <p:spPr>
              <a:xfrm>
                <a:off x="4353120" y="3511080"/>
                <a:ext cx="508320" cy="472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25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03</a:t>
                </a:r>
                <a:endParaRPr b="0" lang="en-US" sz="2500" spc="-1" strike="noStrike">
                  <a:latin typeface="Arial"/>
                </a:endParaRPr>
              </a:p>
            </p:txBody>
          </p:sp>
        </p:grpSp>
      </p:grpSp>
      <p:sp>
        <p:nvSpPr>
          <p:cNvPr id="252" name="Google Shape;133;p19"/>
          <p:cNvSpPr/>
          <p:nvPr/>
        </p:nvSpPr>
        <p:spPr>
          <a:xfrm>
            <a:off x="1797120" y="2764800"/>
            <a:ext cx="161244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9000"/>
              </a:lnSpc>
              <a:tabLst>
                <a:tab algn="l" pos="0"/>
              </a:tabLst>
            </a:pPr>
            <a:r>
              <a:rPr b="0" lang="ja-JP" sz="2400" spc="-1" strike="noStrike">
                <a:solidFill>
                  <a:srgbClr val="ffffff"/>
                </a:solidFill>
                <a:latin typeface="Calibri"/>
                <a:ea typeface="Calibri"/>
              </a:rPr>
              <a:t>承認欲求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3" name="Google Shape;134;p19"/>
          <p:cNvSpPr/>
          <p:nvPr/>
        </p:nvSpPr>
        <p:spPr>
          <a:xfrm>
            <a:off x="1651680" y="3560760"/>
            <a:ext cx="204552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9000"/>
              </a:lnSpc>
              <a:tabLst>
                <a:tab algn="l" pos="0"/>
              </a:tabLst>
            </a:pPr>
            <a:r>
              <a:rPr b="0" lang="ja-JP" sz="2400" spc="-1" strike="noStrike">
                <a:solidFill>
                  <a:srgbClr val="ffffff"/>
                </a:solidFill>
                <a:latin typeface="Calibri"/>
                <a:ea typeface="Calibri"/>
              </a:rPr>
              <a:t>社会的欲求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4" name="Google Shape;135;p19"/>
          <p:cNvSpPr/>
          <p:nvPr/>
        </p:nvSpPr>
        <p:spPr>
          <a:xfrm>
            <a:off x="1795320" y="4392360"/>
            <a:ext cx="161244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9000"/>
              </a:lnSpc>
              <a:tabLst>
                <a:tab algn="l" pos="0"/>
              </a:tabLst>
            </a:pPr>
            <a:r>
              <a:rPr b="0" lang="ja-JP" sz="2400" spc="-1" strike="noStrike">
                <a:solidFill>
                  <a:srgbClr val="ffffff"/>
                </a:solidFill>
                <a:latin typeface="Calibri"/>
                <a:ea typeface="Calibri"/>
              </a:rPr>
              <a:t>安全欲求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5" name="Google Shape;136;p19"/>
          <p:cNvSpPr/>
          <p:nvPr/>
        </p:nvSpPr>
        <p:spPr>
          <a:xfrm>
            <a:off x="1734480" y="5259240"/>
            <a:ext cx="188064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9000"/>
              </a:lnSpc>
              <a:tabLst>
                <a:tab algn="l" pos="0"/>
              </a:tabLst>
            </a:pPr>
            <a:r>
              <a:rPr b="0" lang="ja-JP" sz="2400" spc="-1" strike="noStrike">
                <a:solidFill>
                  <a:srgbClr val="ffffff"/>
                </a:solidFill>
                <a:latin typeface="Calibri"/>
                <a:ea typeface="Calibri"/>
              </a:rPr>
              <a:t>生理的欲求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6" name="Google Shape;137;p19"/>
          <p:cNvSpPr/>
          <p:nvPr/>
        </p:nvSpPr>
        <p:spPr>
          <a:xfrm>
            <a:off x="1472400" y="1921680"/>
            <a:ext cx="2261880" cy="58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9000"/>
              </a:lnSpc>
              <a:tabLst>
                <a:tab algn="l" pos="0"/>
              </a:tabLst>
            </a:pPr>
            <a:r>
              <a:rPr b="0" lang="ja-JP" sz="2400" spc="-1" strike="noStrike">
                <a:solidFill>
                  <a:srgbClr val="ffffff"/>
                </a:solidFill>
                <a:highlight>
                  <a:srgbClr val="888888"/>
                </a:highlight>
                <a:latin typeface="Calibri"/>
                <a:ea typeface="Calibri"/>
              </a:rPr>
              <a:t>自己実現欲求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7" name="Google Shape;138;p19"/>
          <p:cNvSpPr/>
          <p:nvPr/>
        </p:nvSpPr>
        <p:spPr>
          <a:xfrm rot="10800000">
            <a:off x="303840" y="1903680"/>
            <a:ext cx="360" cy="335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e5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144;p20"/>
          <p:cNvSpPr txBox="1"/>
          <p:nvPr/>
        </p:nvSpPr>
        <p:spPr>
          <a:xfrm>
            <a:off x="138960" y="16560"/>
            <a:ext cx="7660800" cy="79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ja-JP" sz="2500" spc="-1" strike="noStrike">
                <a:solidFill>
                  <a:srgbClr val="bfbfbf"/>
                </a:solidFill>
                <a:latin typeface="Calibri"/>
                <a:ea typeface="Calibri"/>
              </a:rPr>
              <a:t>子供へのメリット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Google Shape;145;p20"/>
          <p:cNvSpPr/>
          <p:nvPr/>
        </p:nvSpPr>
        <p:spPr>
          <a:xfrm>
            <a:off x="1841760" y="1721160"/>
            <a:ext cx="4971600" cy="74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ja-JP" sz="3700" spc="-1" strike="noStrike">
                <a:solidFill>
                  <a:srgbClr val="ffffff"/>
                </a:solidFill>
                <a:highlight>
                  <a:srgbClr val="f39800"/>
                </a:highlight>
                <a:latin typeface="Calibri"/>
                <a:ea typeface="Calibri"/>
              </a:rPr>
              <a:t>植育からはじまる食育</a:t>
            </a:r>
            <a:endParaRPr b="0" lang="en-US" sz="3700" spc="-1" strike="noStrike">
              <a:latin typeface="Arial"/>
            </a:endParaRPr>
          </a:p>
        </p:txBody>
      </p:sp>
      <p:sp>
        <p:nvSpPr>
          <p:cNvPr id="260" name="Google Shape;146;p20"/>
          <p:cNvSpPr/>
          <p:nvPr/>
        </p:nvSpPr>
        <p:spPr>
          <a:xfrm>
            <a:off x="1208160" y="4779000"/>
            <a:ext cx="3606840" cy="16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c9daf8"/>
                </a:highlight>
                <a:latin typeface="Calibri"/>
                <a:ea typeface="Calibri"/>
              </a:rPr>
              <a:t>自尊心の育成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・虫への恐怖心に打ち勝つ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・収穫までの忍耐力を養う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1" name="Google Shape;147;p20"/>
          <p:cNvSpPr/>
          <p:nvPr/>
        </p:nvSpPr>
        <p:spPr>
          <a:xfrm>
            <a:off x="508680" y="2905560"/>
            <a:ext cx="50065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d9ead3"/>
                </a:highlight>
                <a:latin typeface="Arial"/>
                <a:ea typeface="Arial"/>
              </a:rPr>
              <a:t>自然や食への知的好奇心を刺激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・野菜の種類や栽培方法等に関心をもつ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2" name="Google Shape;148;p20"/>
          <p:cNvSpPr/>
          <p:nvPr/>
        </p:nvSpPr>
        <p:spPr>
          <a:xfrm>
            <a:off x="5057640" y="4236120"/>
            <a:ext cx="344772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f4cccc"/>
                </a:highlight>
                <a:latin typeface="Arial"/>
                <a:ea typeface="Arial"/>
              </a:rPr>
              <a:t>自然の恵への感謝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18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・自然の偉大さ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18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・いのちの尊さを学ぶ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53;p21"/>
          <p:cNvSpPr txBox="1"/>
          <p:nvPr/>
        </p:nvSpPr>
        <p:spPr>
          <a:xfrm>
            <a:off x="138960" y="16560"/>
            <a:ext cx="7660800" cy="79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ja-JP" sz="2500" spc="-1" strike="noStrike">
                <a:solidFill>
                  <a:srgbClr val="bfbfbf"/>
                </a:solidFill>
                <a:latin typeface="Calibri"/>
                <a:ea typeface="Calibri"/>
              </a:rPr>
              <a:t>大人へのメリット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Google Shape;154;p21"/>
          <p:cNvSpPr/>
          <p:nvPr/>
        </p:nvSpPr>
        <p:spPr>
          <a:xfrm>
            <a:off x="3164040" y="107280"/>
            <a:ext cx="4258440" cy="74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ja-JP" sz="3700" spc="-1" strike="noStrike">
                <a:solidFill>
                  <a:srgbClr val="ffffff"/>
                </a:solidFill>
                <a:highlight>
                  <a:srgbClr val="8e7cc3"/>
                </a:highlight>
                <a:latin typeface="Calibri"/>
                <a:ea typeface="Calibri"/>
              </a:rPr>
              <a:t>成熟からの円熟へ</a:t>
            </a:r>
            <a:endParaRPr b="0" lang="en-US" sz="3700" spc="-1" strike="noStrike">
              <a:latin typeface="Arial"/>
            </a:endParaRPr>
          </a:p>
        </p:txBody>
      </p:sp>
      <p:sp>
        <p:nvSpPr>
          <p:cNvPr id="265" name="Google Shape;155;p21"/>
          <p:cNvSpPr/>
          <p:nvPr/>
        </p:nvSpPr>
        <p:spPr>
          <a:xfrm>
            <a:off x="2407680" y="5744520"/>
            <a:ext cx="4327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c9daf8"/>
                </a:highlight>
                <a:latin typeface="Calibri"/>
                <a:ea typeface="Calibri"/>
              </a:rPr>
              <a:t>許容するこころ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・ひとに多くのことを求めなくなる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6" name="Google Shape;156;p21"/>
          <p:cNvSpPr/>
          <p:nvPr/>
        </p:nvSpPr>
        <p:spPr>
          <a:xfrm>
            <a:off x="793800" y="4436640"/>
            <a:ext cx="299844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d9ead3"/>
                </a:highlight>
                <a:latin typeface="Arial"/>
                <a:ea typeface="Arial"/>
              </a:rPr>
              <a:t>癒しの効果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・ストレス軽減に繋がる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7" name="Google Shape;157;p21"/>
          <p:cNvSpPr/>
          <p:nvPr/>
        </p:nvSpPr>
        <p:spPr>
          <a:xfrm>
            <a:off x="4412160" y="4436640"/>
            <a:ext cx="39427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400" spc="-1" strike="noStrike">
                <a:solidFill>
                  <a:srgbClr val="888888"/>
                </a:solidFill>
                <a:highlight>
                  <a:srgbClr val="f4cccc"/>
                </a:highlight>
                <a:latin typeface="Arial"/>
                <a:ea typeface="Arial"/>
              </a:rPr>
              <a:t>達成感を得る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ja-JP" sz="2000" spc="-1" strike="noStrike">
                <a:solidFill>
                  <a:srgbClr val="888888"/>
                </a:solidFill>
                <a:highlight>
                  <a:srgbClr val="ffffff"/>
                </a:highlight>
                <a:latin typeface="Calibri"/>
                <a:ea typeface="Calibri"/>
              </a:rPr>
              <a:t>・栽培の苦労と収穫の喜び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68" name="Google Shape;158;p21" descr=""/>
          <p:cNvPicPr/>
          <p:nvPr/>
        </p:nvPicPr>
        <p:blipFill>
          <a:blip r:embed="rId1"/>
          <a:stretch/>
        </p:blipFill>
        <p:spPr>
          <a:xfrm>
            <a:off x="4572000" y="1659600"/>
            <a:ext cx="4327920" cy="2675880"/>
          </a:xfrm>
          <a:prstGeom prst="rect">
            <a:avLst/>
          </a:prstGeom>
          <a:ln w="0">
            <a:noFill/>
          </a:ln>
        </p:spPr>
      </p:pic>
      <p:pic>
        <p:nvPicPr>
          <p:cNvPr id="269" name="Google Shape;159;p21" descr=""/>
          <p:cNvPicPr/>
          <p:nvPr/>
        </p:nvPicPr>
        <p:blipFill>
          <a:blip r:embed="rId2"/>
          <a:stretch/>
        </p:blipFill>
        <p:spPr>
          <a:xfrm>
            <a:off x="77400" y="1620000"/>
            <a:ext cx="4392360" cy="27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165;p22"/>
          <p:cNvSpPr txBox="1"/>
          <p:nvPr/>
        </p:nvSpPr>
        <p:spPr>
          <a:xfrm>
            <a:off x="4572000" y="1674720"/>
            <a:ext cx="4343760" cy="252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ja-JP" sz="3200" spc="-1" strike="noStrike">
                <a:solidFill>
                  <a:srgbClr val="4a86e8"/>
                </a:solidFill>
                <a:latin typeface="Calibri"/>
                <a:ea typeface="Calibri"/>
              </a:rPr>
              <a:t>夏の収穫に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ja-JP" sz="3200" spc="-1" strike="noStrike">
                <a:solidFill>
                  <a:srgbClr val="4a86e8"/>
                </a:solidFill>
                <a:latin typeface="Calibri"/>
                <a:ea typeface="Calibri"/>
              </a:rPr>
              <a:t>今なら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ja-JP" sz="3200" spc="-1" strike="noStrike">
                <a:solidFill>
                  <a:srgbClr val="4a86e8"/>
                </a:solidFill>
                <a:latin typeface="Calibri"/>
                <a:ea typeface="Calibri"/>
              </a:rPr>
              <a:t>まだ間に合います！！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ja-JP" sz="2800" spc="-1" strike="noStrike">
                <a:solidFill>
                  <a:srgbClr val="e06666"/>
                </a:solidFill>
                <a:latin typeface="Calibri"/>
                <a:ea typeface="Calibri"/>
              </a:rPr>
              <a:t>ミニトマト</a:t>
            </a:r>
            <a:r>
              <a:rPr b="0" lang="ja-JP" sz="2800" spc="-1" strike="noStrike">
                <a:solidFill>
                  <a:srgbClr val="6aa84f"/>
                </a:solidFill>
                <a:latin typeface="Calibri"/>
                <a:ea typeface="Calibri"/>
              </a:rPr>
              <a:t>の栽培から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ja-JP" sz="2800" spc="-1" strike="noStrike">
                <a:solidFill>
                  <a:srgbClr val="6aa84f"/>
                </a:solidFill>
                <a:latin typeface="Calibri"/>
                <a:ea typeface="Calibri"/>
              </a:rPr>
              <a:t>はじめてみませんか？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LibreOffice/7.1.7.2$Windows_X86_64 LibreOffice_project/c6a4e3954236145e2acb0b65f68614365aeee33f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ja-JP</dc:language>
  <cp:lastModifiedBy/>
  <cp:revision>0</cp:revision>
  <dc:subject/>
  <dc:title/>
</cp:coreProperties>
</file>